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7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3228-6D14-4C16-B94E-5484EAA3E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4C4632-4130-4F80-AC66-7D7088785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9EBCA-3AD0-476D-8EB8-95A401E22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6981A-4EE7-4291-A002-33008C61B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B08F0-CD50-44AF-B683-47BF12CC2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22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8388-8EF1-4EF6-B430-AE8A4C214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B526A0-EA5A-4B31-81CF-716E03334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F18BF-D6B5-4EF2-8553-1CB7867CB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00368-358D-4BB3-8409-355696261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CAF8D-FA8C-4754-8AE1-AE78395F4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1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B527D1-7BC9-4E65-BB2F-EA5403A674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62EB31-1358-4B1A-AAA2-B194B46A6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DE099-0964-4798-8DDE-4732BCEA1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2B567-1FD5-44BA-BD97-E2DB9CBD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4FE51-1ADC-4F0C-9D37-56064558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AB73-E505-4928-A409-B347D6B54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E3A35-F916-459A-B7CE-B23ED4A89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439BD-E1F0-4DC8-A1BC-D655DAB6A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1BC72-5976-40F9-89D5-FFDDDE4C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606BA-9E12-41FC-BE82-C3F4055F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3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D0AE8-06F5-4F94-9F31-EE3966794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F42A4-1248-45B6-A646-B8E2A9C9A3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D33C6-4D83-4BDA-8667-5781D0F94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44AB-94F9-4D59-BEC6-E77C113C6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2A395-F52A-4603-866E-9AE0BE0E1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82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D98C7-8E92-4C00-9EFA-C7D34E135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3F638-D36E-4714-84A8-DC045344B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F2CC5-F3DF-4762-B207-20E4256C03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0B7F68-7785-4041-9B2D-757FDB83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670D8-5E41-4B06-B6F7-AF4DF2FB0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CDC4C8-8211-46E1-ABE6-E10303C4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9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AB4D1-4A0C-4106-97E3-9BBF5ED01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C8876-44A9-4C98-A955-4AF96F6E8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322A22-E3BA-4F8C-BB7E-19FC2FBCD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EB6DB7-382B-4618-92D2-1A5EC89522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E4D053-777B-470C-9B1C-4BD4C66B7F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FBEB6B-537F-4F2C-9CA7-01DFD960F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A02A2-32AB-4300-ABE2-5F14DB90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0E31B7-96AA-4EA0-BE3F-08075C195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2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6EE3-D864-403B-94B6-5A33CB9E0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80F64-684A-484F-B141-C7B2FF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A0DB2-CDA9-4C90-AFBB-2AA2F533A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10A6DE-FAD8-43AE-B82B-48E2B05D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2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E3A7A7-A490-46C9-A499-B1DF759C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9C9D1D-4C78-4102-999C-CEE329F36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62796-30C9-4680-95F0-E73D6D767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13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798FE-8BB3-4CA2-9EB4-9351E3E7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CF3CC-4B48-447B-A19A-C2F5FE30B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76215A-1FA0-492D-B63F-B1248646A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553A2-437E-444B-8E46-2B9A0DA71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AB7E1-3CB6-4EFE-A5B1-1C38CC235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1BFD6-331A-457A-8818-F015432A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7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94545-6C85-460C-8F2E-492E993A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1008F1-5CF0-4589-B487-C041AAF14F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1E5218-B2F9-41AE-8A40-9BB16416D3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A0C88-3483-4FBF-A6B0-120F96334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9DD43-67C4-40B4-9AA7-AC328D6CE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11785-C6CB-42E7-B491-20147597B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9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53E3C9-280E-4540-811D-0A74EA83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56485-6697-4E5E-9F37-679992CCB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35BD2-DFF2-4C17-8F31-57905D194C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B8E51-644B-44E0-A7CC-C4EC01FF3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2DF2D-EDB6-4A27-8CB0-90BFAACDF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7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23FB4-52D7-45E9-B3E6-0907A85AD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Airway Assessment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BE1521-BCA6-409C-9545-F3ABB216946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53359" y="2634519"/>
          <a:ext cx="6685281" cy="2514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427">
                  <a:extLst>
                    <a:ext uri="{9D8B030D-6E8A-4147-A177-3AD203B41FA5}">
                      <a16:colId xmlns:a16="http://schemas.microsoft.com/office/drawing/2014/main" val="3859484451"/>
                    </a:ext>
                  </a:extLst>
                </a:gridCol>
                <a:gridCol w="2228427">
                  <a:extLst>
                    <a:ext uri="{9D8B030D-6E8A-4147-A177-3AD203B41FA5}">
                      <a16:colId xmlns:a16="http://schemas.microsoft.com/office/drawing/2014/main" val="1460098632"/>
                    </a:ext>
                  </a:extLst>
                </a:gridCol>
                <a:gridCol w="2228427">
                  <a:extLst>
                    <a:ext uri="{9D8B030D-6E8A-4147-A177-3AD203B41FA5}">
                      <a16:colId xmlns:a16="http://schemas.microsoft.com/office/drawing/2014/main" val="3517590862"/>
                    </a:ext>
                  </a:extLst>
                </a:gridCol>
              </a:tblGrid>
              <a:tr h="2863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Question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What to Check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Key Points / Simple Explanation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2760930"/>
                  </a:ext>
                </a:extLst>
              </a:tr>
              <a:tr h="57340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 Is the patient conscious?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Use AVPU Scale (Alert, Voice, Pain, Unresponsive)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Helps quickly assess level of consciousness. (See Annexure IV)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6124129"/>
                  </a:ext>
                </a:extLst>
              </a:tr>
              <a:tr h="8597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 Is the airway obstructed?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Look for tongue obstruction, vomit, secretions, or facial trauma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Unconscious patients often have blocked airways. Facial injuries may also deform the airway.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503966"/>
                  </a:ext>
                </a:extLst>
              </a:tr>
              <a:tr h="57340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 Is the cervical spine stable?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 if injury or disease may have affected the neck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Always protect the cervical spine while assessing the airway to avoid further damage.</a:t>
                      </a:r>
                      <a:endParaRPr lang="en-US" sz="12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2840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166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443CD-183B-469A-813E-C64E4EBAD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oxygen delivery methods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0BD40-AF72-4FF0-97EE-F2346DBFE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1825625"/>
            <a:ext cx="11150600" cy="4667250"/>
          </a:xfrm>
        </p:spPr>
        <p:txBody>
          <a:bodyPr/>
          <a:lstStyle/>
          <a:p>
            <a:r>
              <a:rPr lang="en-US" dirty="0"/>
              <a:t>➤	Nasal canula (nasal prongs)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➤	Face mask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➤	Bag-valve-mask (BVM / AMBU bag)</a:t>
            </a:r>
          </a:p>
          <a:p>
            <a:endParaRPr lang="en-US" dirty="0"/>
          </a:p>
        </p:txBody>
      </p:sp>
      <p:pic>
        <p:nvPicPr>
          <p:cNvPr id="4" name="Image 85">
            <a:extLst>
              <a:ext uri="{FF2B5EF4-FFF2-40B4-BE49-F238E27FC236}">
                <a16:creationId xmlns:a16="http://schemas.microsoft.com/office/drawing/2014/main" id="{4CDE655D-90C1-4F45-8094-51EC5C1576B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5466" y="1434464"/>
            <a:ext cx="1603375" cy="1530985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E9E011C6-44D2-447D-921D-4676B0FD9F4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97312" y="3137853"/>
            <a:ext cx="1689100" cy="1520190"/>
          </a:xfrm>
          <a:prstGeom prst="rect">
            <a:avLst/>
          </a:prstGeom>
        </p:spPr>
      </p:pic>
      <p:pic>
        <p:nvPicPr>
          <p:cNvPr id="6" name="Image 86">
            <a:extLst>
              <a:ext uri="{FF2B5EF4-FFF2-40B4-BE49-F238E27FC236}">
                <a16:creationId xmlns:a16="http://schemas.microsoft.com/office/drawing/2014/main" id="{730577D2-AAD8-4225-A009-7913A9AAD5C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11083" y="4658043"/>
            <a:ext cx="2215515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16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7BA6-3D17-46A7-BF7D-7B33CE18B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600" y="2675731"/>
            <a:ext cx="10515600" cy="1325563"/>
          </a:xfrm>
        </p:spPr>
        <p:txBody>
          <a:bodyPr/>
          <a:lstStyle/>
          <a:p>
            <a:r>
              <a:rPr lang="en-US" b="1" dirty="0"/>
              <a:t>Activity: Hands-On DRABC Simulation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903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ACBF0-37FD-4037-9683-95005F95C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Key Takeaways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684C8-E1B6-48A7-86C3-B6B1E4E98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b="1" dirty="0"/>
              <a:t>Safety First:</a:t>
            </a:r>
            <a:r>
              <a:rPr lang="en-US" dirty="0"/>
              <a:t> Always assess the scene for danger before approaching the victim.</a:t>
            </a:r>
          </a:p>
          <a:p>
            <a:pPr lvl="0"/>
            <a:r>
              <a:rPr lang="en-US" b="1" dirty="0"/>
              <a:t>Structured Assessment:</a:t>
            </a:r>
            <a:r>
              <a:rPr lang="en-US" dirty="0"/>
              <a:t> Follow the DRABC sequence (Danger → Response → Airway → Breathing → Circulation) to prioritize life-saving actions.</a:t>
            </a:r>
          </a:p>
          <a:p>
            <a:pPr lvl="0"/>
            <a:r>
              <a:rPr lang="en-US" b="1" dirty="0"/>
              <a:t>Rapid Response Saves Lives:</a:t>
            </a:r>
            <a:r>
              <a:rPr lang="en-US" dirty="0"/>
              <a:t> Immediate assessment and intervention can significantly improve survival, especially within the “golden hour.”</a:t>
            </a:r>
          </a:p>
          <a:p>
            <a:pPr lvl="0"/>
            <a:r>
              <a:rPr lang="en-US" b="1" dirty="0"/>
              <a:t>CPR and Recovery Position:</a:t>
            </a:r>
            <a:r>
              <a:rPr lang="en-US" dirty="0"/>
              <a:t> Knowing how to perform CPR and place a victim in recovery position is critical when professional help is delayed.</a:t>
            </a:r>
          </a:p>
          <a:p>
            <a:pPr lvl="0"/>
            <a:r>
              <a:rPr lang="en-US" b="1" dirty="0"/>
              <a:t>Communication Matters:</a:t>
            </a:r>
            <a:r>
              <a:rPr lang="en-US" dirty="0"/>
              <a:t> Always call for help, coordinate with team members and document actions.</a:t>
            </a:r>
          </a:p>
          <a:p>
            <a:pPr lvl="0"/>
            <a:r>
              <a:rPr lang="en-US" b="1" dirty="0"/>
              <a:t>PPE and Infection Control:</a:t>
            </a:r>
            <a:r>
              <a:rPr lang="en-US" dirty="0"/>
              <a:t> Protect yourself while assisting victims to prevent injury or infection.</a:t>
            </a:r>
          </a:p>
          <a:p>
            <a:pPr lvl="0"/>
            <a:r>
              <a:rPr lang="en-US" b="1" dirty="0"/>
              <a:t>Preparedness is Key:</a:t>
            </a:r>
            <a:r>
              <a:rPr lang="en-US" dirty="0"/>
              <a:t> Regular practice and drills enhance confidence and effectiveness in real emergencies.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4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7B081-CD5F-4E9E-B46D-DCE40FD1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Reflection Questions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1EBD3-5619-4333-9FB5-982FBC26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During the hands-on activity, what was the most challenging step of DRABC for you and why?</a:t>
            </a:r>
          </a:p>
          <a:p>
            <a:pPr lvl="0"/>
            <a:r>
              <a:rPr lang="en-US" dirty="0"/>
              <a:t>How did you ensure your own safety while assisting the victim?</a:t>
            </a:r>
          </a:p>
          <a:p>
            <a:pPr lvl="0"/>
            <a:r>
              <a:rPr lang="en-US" dirty="0"/>
              <a:t>What steps can you take to improve your speed and accuracy in initial assessment?</a:t>
            </a:r>
          </a:p>
          <a:p>
            <a:pPr lvl="0"/>
            <a:r>
              <a:rPr lang="en-US" dirty="0"/>
              <a:t>How would you prioritize multiple victims in a real emergency using START triage?</a:t>
            </a:r>
          </a:p>
          <a:p>
            <a:pPr lvl="0"/>
            <a:r>
              <a:rPr lang="en-US" dirty="0"/>
              <a:t>After this session, what first aid skills do you feel confident in and what requires further practice?</a:t>
            </a:r>
          </a:p>
        </p:txBody>
      </p:sp>
    </p:spTree>
    <p:extLst>
      <p:ext uri="{BB962C8B-B14F-4D97-AF65-F5344CB8AC3E}">
        <p14:creationId xmlns:p14="http://schemas.microsoft.com/office/powerpoint/2010/main" val="136422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9151"/>
            <a:ext cx="9603275" cy="161460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/>
              <a:t>MODULE TWO</a:t>
            </a:r>
            <a:br>
              <a:rPr lang="en-US" sz="2700" dirty="0"/>
            </a:br>
            <a:r>
              <a:rPr lang="en-US" sz="2700" b="1" dirty="0"/>
              <a:t>FIRST AID MANAGEMENT IN EMERGENCIES AT PRIMARY HEALTHCARE LEVEL</a:t>
            </a:r>
            <a:br>
              <a:rPr lang="en-US" sz="2700" b="1" dirty="0"/>
            </a:br>
            <a:r>
              <a:rPr lang="en-US" sz="2200" b="1" dirty="0"/>
              <a:t>SESSION 2.2: INITIAL ASSESSMENT BY THE FIRST RESPONDER (DRABC)</a:t>
            </a:r>
            <a:br>
              <a:rPr lang="en-US" b="1" dirty="0"/>
            </a:b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71" y="1990900"/>
            <a:ext cx="4290255" cy="38897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E1ABB-A974-4631-99C7-0A67EDE5D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0E16A-CF4D-4157-997A-436399BF6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• PHC staff and CERT responders are often first on scene</a:t>
            </a:r>
            <a:br>
              <a:rPr lang="en-US" dirty="0"/>
            </a:br>
            <a:r>
              <a:rPr lang="en-US" dirty="0"/>
              <a:t>• Early assessment can save lives</a:t>
            </a:r>
            <a:br>
              <a:rPr lang="en-US" dirty="0"/>
            </a:br>
            <a:r>
              <a:rPr lang="en-US" dirty="0"/>
              <a:t>• DRABC ensures </a:t>
            </a:r>
            <a:r>
              <a:rPr lang="en-US" b="1" dirty="0"/>
              <a:t>structured, safe, and rapid response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52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2C5CE-A381-4D9A-A6B5-1B92A2F09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64EF7-21F1-4057-AF83-B41885C2D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end of session, participants will: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Understand DRABC steps</a:t>
            </a:r>
          </a:p>
          <a:p>
            <a:pPr lvl="1"/>
            <a:r>
              <a:rPr lang="en-US" dirty="0"/>
              <a:t>Identify life-threatening conditions</a:t>
            </a:r>
          </a:p>
          <a:p>
            <a:pPr lvl="1"/>
            <a:r>
              <a:rPr lang="en-US" dirty="0"/>
              <a:t>Perform proper sequence of actions</a:t>
            </a:r>
          </a:p>
          <a:p>
            <a:pPr lvl="1"/>
            <a:r>
              <a:rPr lang="en-US" dirty="0"/>
              <a:t>Apply personal safety &amp; PPE</a:t>
            </a:r>
          </a:p>
          <a:p>
            <a:pPr lvl="1"/>
            <a:r>
              <a:rPr lang="en-US" dirty="0"/>
              <a:t>Practice through simulation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065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263D-BD9D-4A98-A5C3-113C59B08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Initial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5035E-E791-40EE-A7EB-C6E3A75CB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• First minutes critical</a:t>
            </a:r>
            <a:br>
              <a:rPr lang="en-US" dirty="0"/>
            </a:br>
            <a:r>
              <a:rPr lang="en-US" dirty="0"/>
              <a:t>• Stabilize victims until help arrives</a:t>
            </a:r>
            <a:br>
              <a:rPr lang="en-US" dirty="0"/>
            </a:br>
            <a:r>
              <a:rPr lang="en-US" dirty="0"/>
              <a:t>• Prevent deterioration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026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0859F-516A-476A-9EA1-7C0C1F8D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DRABC Overview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EBC5E94-9D91-4EDF-81AD-6EA4CBDAE0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303653"/>
          <a:ext cx="10515600" cy="3396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97626319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5113438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5406952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Letter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Meaning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Key Actions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599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 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Danger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Assess the scene for hazards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 for dangers to yourself and the victim (fire, electricity, traffic). Remove victim if safe.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38815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 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 for responsiveness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Gently shake the victim’s shoulder and call their name. Assess alertness and level of consciousness.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0567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Airway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 and check airway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Use head tilt-chin lift technique to open airway. Look for obstructions.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4163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Breathing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 breathing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Look, listen and feel for chest movement, sounds of breath, or exhaled air (no more than 10 seconds).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1687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 Circulation/Compressions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Check circulation &amp; initiate CPR if needed</a:t>
                      </a:r>
                      <a:endParaRPr lang="en-US" sz="12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Observe for bleeding or abnormal color. Apply direct pressure to control bleeding. If absent breathing or pulse, start CPR: 30 chest compressions + 2 rescue breaths or 100 compressions/minute continuous.</a:t>
                      </a:r>
                      <a:endParaRPr lang="en-US" sz="12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412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50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7D883-6552-41A1-AB05-F82E7024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710143E-9485-4C7C-9BC5-58621C441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54216" y="-11625"/>
            <a:ext cx="6020972" cy="684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22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E7DA6-A76F-4600-A1EB-C6F77478E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Step-by-Step Action by First Responder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CFCC3-3196-4B69-A896-4477345DA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/>
              <a:t>Scene Safety:</a:t>
            </a:r>
            <a:r>
              <a:rPr lang="en-US" dirty="0"/>
              <a:t> Ensure your own safety first; avoid becoming a casualty.</a:t>
            </a:r>
          </a:p>
          <a:p>
            <a:pPr lvl="0"/>
            <a:r>
              <a:rPr lang="en-US" b="1" dirty="0"/>
              <a:t>Assess Response:</a:t>
            </a:r>
            <a:r>
              <a:rPr lang="en-US" dirty="0"/>
              <a:t> Gently shake and speak to the victim.</a:t>
            </a:r>
          </a:p>
          <a:p>
            <a:pPr lvl="0"/>
            <a:r>
              <a:rPr lang="en-US" b="1" dirty="0"/>
              <a:t>Airway:</a:t>
            </a:r>
            <a:r>
              <a:rPr lang="en-US" dirty="0"/>
              <a:t> Open using chin-lift head-tilt.</a:t>
            </a:r>
          </a:p>
          <a:p>
            <a:pPr lvl="0"/>
            <a:r>
              <a:rPr lang="en-US" b="1" dirty="0"/>
              <a:t>Breathing:</a:t>
            </a:r>
            <a:r>
              <a:rPr lang="en-US" dirty="0"/>
              <a:t> Check for normal breathing using “Look, Listen, Feel” technique.</a:t>
            </a:r>
          </a:p>
          <a:p>
            <a:pPr lvl="0"/>
            <a:r>
              <a:rPr lang="en-US" b="1" dirty="0"/>
              <a:t>Circulation:</a:t>
            </a:r>
            <a:r>
              <a:rPr lang="en-US" dirty="0"/>
              <a:t> Control severe bleeding, monitor skin color and pulse.</a:t>
            </a:r>
          </a:p>
          <a:p>
            <a:pPr lvl="0"/>
            <a:r>
              <a:rPr lang="en-US" b="1" dirty="0"/>
              <a:t>CPR:</a:t>
            </a:r>
            <a:r>
              <a:rPr lang="en-US" dirty="0"/>
              <a:t> Begin if the victim is not breathing normally.</a:t>
            </a:r>
          </a:p>
          <a:p>
            <a:pPr lvl="0"/>
            <a:r>
              <a:rPr lang="en-US" b="1" dirty="0"/>
              <a:t>Recovery Position:</a:t>
            </a:r>
            <a:r>
              <a:rPr lang="en-US" dirty="0"/>
              <a:t> If breathing is normal but unconscious, place the victim in recovery position to maintain airway.</a:t>
            </a:r>
          </a:p>
          <a:p>
            <a:pPr lvl="0"/>
            <a:r>
              <a:rPr lang="en-US" b="1" dirty="0"/>
              <a:t>Call for Help:</a:t>
            </a:r>
            <a:r>
              <a:rPr lang="en-US" dirty="0"/>
              <a:t> Alert professional responders and prepare for transfer.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6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FBB56-2A02-4CE2-B361-06D8B275F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Safety and Infection Prevention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59DD1-3DF4-4EB3-81E4-E0BF64CAC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Wear gloves and another PPE.</a:t>
            </a:r>
          </a:p>
          <a:p>
            <a:pPr lvl="0"/>
            <a:r>
              <a:rPr lang="en-US" dirty="0"/>
              <a:t>Minimize direct contact with bodily fluids.</a:t>
            </a:r>
          </a:p>
          <a:p>
            <a:pPr lvl="0"/>
            <a:r>
              <a:rPr lang="en-US" dirty="0"/>
              <a:t>Avoid moving the victim unnecessarily if spinal injury is suspected.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1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746</Words>
  <Application>Microsoft Office PowerPoint</Application>
  <PresentationFormat>Widescreen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Times New Roman</vt:lpstr>
      <vt:lpstr>Office Theme</vt:lpstr>
      <vt:lpstr>PowerPoint Presentation</vt:lpstr>
      <vt:lpstr>MODULE TWO FIRST AID MANAGEMENT IN EMERGENCIES AT PRIMARY HEALTHCARE LEVEL SESSION 2.2: INITIAL ASSESSMENT BY THE FIRST RESPONDER (DRABC)  </vt:lpstr>
      <vt:lpstr> Introduction</vt:lpstr>
      <vt:lpstr>Session Objectives</vt:lpstr>
      <vt:lpstr>Importance of Initial Assessment</vt:lpstr>
      <vt:lpstr>DRABC Overview</vt:lpstr>
      <vt:lpstr>PowerPoint Presentation</vt:lpstr>
      <vt:lpstr>Step-by-Step Action by First Responder</vt:lpstr>
      <vt:lpstr>Safety and Infection Prevention</vt:lpstr>
      <vt:lpstr>Initial Airway Assessment </vt:lpstr>
      <vt:lpstr>Basic oxygen delivery methods </vt:lpstr>
      <vt:lpstr>Activity: Hands-On DRABC Simulation </vt:lpstr>
      <vt:lpstr>Key Takeaways </vt:lpstr>
      <vt:lpstr>Reflection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2025-11-23T07:40:25Z</dcterms:modified>
</cp:coreProperties>
</file>